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256" r:id="rId2"/>
    <p:sldId id="303" r:id="rId3"/>
    <p:sldId id="257" r:id="rId4"/>
    <p:sldId id="258" r:id="rId5"/>
    <p:sldId id="259" r:id="rId6"/>
    <p:sldId id="260" r:id="rId7"/>
    <p:sldId id="263" r:id="rId8"/>
    <p:sldId id="265" r:id="rId9"/>
    <p:sldId id="266" r:id="rId10"/>
    <p:sldId id="267" r:id="rId11"/>
    <p:sldId id="268" r:id="rId12"/>
    <p:sldId id="269" r:id="rId13"/>
    <p:sldId id="292" r:id="rId14"/>
    <p:sldId id="293" r:id="rId15"/>
    <p:sldId id="294" r:id="rId16"/>
    <p:sldId id="270" r:id="rId17"/>
    <p:sldId id="302" r:id="rId18"/>
    <p:sldId id="288" r:id="rId19"/>
    <p:sldId id="289" r:id="rId20"/>
    <p:sldId id="290" r:id="rId21"/>
    <p:sldId id="291" r:id="rId22"/>
    <p:sldId id="275" r:id="rId23"/>
    <p:sldId id="276" r:id="rId24"/>
    <p:sldId id="277" r:id="rId25"/>
    <p:sldId id="278" r:id="rId26"/>
    <p:sldId id="279" r:id="rId27"/>
    <p:sldId id="280" r:id="rId28"/>
    <p:sldId id="281" r:id="rId29"/>
    <p:sldId id="282" r:id="rId30"/>
    <p:sldId id="297" r:id="rId31"/>
    <p:sldId id="298" r:id="rId32"/>
    <p:sldId id="283" r:id="rId33"/>
    <p:sldId id="284" r:id="rId34"/>
    <p:sldId id="285" r:id="rId35"/>
    <p:sldId id="299" r:id="rId36"/>
    <p:sldId id="300" r:id="rId37"/>
    <p:sldId id="286" r:id="rId38"/>
    <p:sldId id="287" r:id="rId39"/>
    <p:sldId id="264" r:id="rId40"/>
    <p:sldId id="261" r:id="rId41"/>
    <p:sldId id="262" r:id="rId42"/>
    <p:sldId id="304" r:id="rId43"/>
    <p:sldId id="305" r:id="rId44"/>
    <p:sldId id="306" r:id="rId45"/>
    <p:sldId id="308" r:id="rId46"/>
    <p:sldId id="309" r:id="rId47"/>
    <p:sldId id="310" r:id="rId48"/>
    <p:sldId id="307" r:id="rId49"/>
    <p:sldId id="311" r:id="rId50"/>
    <p:sldId id="312" r:id="rId51"/>
    <p:sldId id="313" r:id="rId52"/>
    <p:sldId id="314" r:id="rId53"/>
    <p:sldId id="315" r:id="rId54"/>
    <p:sldId id="316" r:id="rId55"/>
    <p:sldId id="317" r:id="rId56"/>
    <p:sldId id="318" r:id="rId57"/>
    <p:sldId id="319" r:id="rId58"/>
    <p:sldId id="320" r:id="rId59"/>
    <p:sldId id="321" r:id="rId60"/>
    <p:sldId id="322" r:id="rId61"/>
    <p:sldId id="323" r:id="rId62"/>
    <p:sldId id="324" r:id="rId63"/>
    <p:sldId id="325" r:id="rId64"/>
    <p:sldId id="326" r:id="rId65"/>
    <p:sldId id="327" r:id="rId66"/>
    <p:sldId id="328" r:id="rId67"/>
    <p:sldId id="329" r:id="rId68"/>
    <p:sldId id="330" r:id="rId69"/>
    <p:sldId id="331" r:id="rId70"/>
    <p:sldId id="332" r:id="rId71"/>
    <p:sldId id="333" r:id="rId72"/>
    <p:sldId id="334" r:id="rId7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2E4EA47-AF36-4A56-8F4D-B4637E153F84}" type="datetimeFigureOut">
              <a:rPr lang="en-US" smtClean="0"/>
              <a:t>12/29/2021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D34503-6E3E-4CF2-9F71-63CB54E2ACCB}" type="slidenum">
              <a:rPr lang="en-US" smtClean="0"/>
              <a:t>‹#›</a:t>
            </a:fld>
            <a:endParaRPr lang="en-US"/>
          </a:p>
        </p:txBody>
      </p:sp>
    </p:spTree>
    <p:extLst>
      <p:ext uri="{BB962C8B-B14F-4D97-AF65-F5344CB8AC3E}">
        <p14:creationId xmlns:p14="http://schemas.microsoft.com/office/powerpoint/2010/main" val="1079340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34503-6E3E-4CF2-9F71-63CB54E2ACCB}" type="slidenum">
              <a:rPr lang="en-US" smtClean="0"/>
              <a:t>7</a:t>
            </a:fld>
            <a:endParaRPr lang="en-US"/>
          </a:p>
        </p:txBody>
      </p:sp>
    </p:spTree>
    <p:extLst>
      <p:ext uri="{BB962C8B-B14F-4D97-AF65-F5344CB8AC3E}">
        <p14:creationId xmlns:p14="http://schemas.microsoft.com/office/powerpoint/2010/main" val="1134588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6BBF186-55E3-486A-9BB5-0D1D3B7050DB}" type="datetimeFigureOut">
              <a:rPr lang="en-US" smtClean="0"/>
              <a:t>12/29/2021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E3B419-2FA3-484B-92F8-4FC25D834DAE}" type="slidenum">
              <a:rPr lang="en-US" smtClean="0"/>
              <a:t>‹#›</a:t>
            </a:fld>
            <a:endParaRPr lang="en-US"/>
          </a:p>
        </p:txBody>
      </p:sp>
    </p:spTree>
    <p:extLst>
      <p:ext uri="{BB962C8B-B14F-4D97-AF65-F5344CB8AC3E}">
        <p14:creationId xmlns:p14="http://schemas.microsoft.com/office/powerpoint/2010/main" val="12886532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BBF186-55E3-486A-9BB5-0D1D3B7050DB}" type="datetimeFigureOut">
              <a:rPr lang="en-US" smtClean="0"/>
              <a:t>12/29/2021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E3B419-2FA3-484B-92F8-4FC25D834DAE}" type="slidenum">
              <a:rPr lang="en-US" smtClean="0"/>
              <a:t>‹#›</a:t>
            </a:fld>
            <a:endParaRPr lang="en-US"/>
          </a:p>
        </p:txBody>
      </p:sp>
    </p:spTree>
    <p:extLst>
      <p:ext uri="{BB962C8B-B14F-4D97-AF65-F5344CB8AC3E}">
        <p14:creationId xmlns:p14="http://schemas.microsoft.com/office/powerpoint/2010/main" val="2704451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BBF186-55E3-486A-9BB5-0D1D3B7050DB}" type="datetimeFigureOut">
              <a:rPr lang="en-US" smtClean="0"/>
              <a:t>12/29/2021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E3B419-2FA3-484B-92F8-4FC25D834DAE}" type="slidenum">
              <a:rPr lang="en-US" smtClean="0"/>
              <a:t>‹#›</a:t>
            </a:fld>
            <a:endParaRPr lang="en-US"/>
          </a:p>
        </p:txBody>
      </p:sp>
    </p:spTree>
    <p:extLst>
      <p:ext uri="{BB962C8B-B14F-4D97-AF65-F5344CB8AC3E}">
        <p14:creationId xmlns:p14="http://schemas.microsoft.com/office/powerpoint/2010/main" val="36058481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BBF186-55E3-486A-9BB5-0D1D3B7050DB}" type="datetimeFigureOut">
              <a:rPr lang="en-US" smtClean="0"/>
              <a:t>12/29/2021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E3B419-2FA3-484B-92F8-4FC25D834DAE}" type="slidenum">
              <a:rPr lang="en-US" smtClean="0"/>
              <a:t>‹#›</a:t>
            </a:fld>
            <a:endParaRPr lang="en-US"/>
          </a:p>
        </p:txBody>
      </p:sp>
    </p:spTree>
    <p:extLst>
      <p:ext uri="{BB962C8B-B14F-4D97-AF65-F5344CB8AC3E}">
        <p14:creationId xmlns:p14="http://schemas.microsoft.com/office/powerpoint/2010/main" val="2328406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BBF186-55E3-486A-9BB5-0D1D3B7050DB}" type="datetimeFigureOut">
              <a:rPr lang="en-US" smtClean="0"/>
              <a:t>12/29/2021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E3B419-2FA3-484B-92F8-4FC25D834DAE}" type="slidenum">
              <a:rPr lang="en-US" smtClean="0"/>
              <a:t>‹#›</a:t>
            </a:fld>
            <a:endParaRPr lang="en-US"/>
          </a:p>
        </p:txBody>
      </p:sp>
    </p:spTree>
    <p:extLst>
      <p:ext uri="{BB962C8B-B14F-4D97-AF65-F5344CB8AC3E}">
        <p14:creationId xmlns:p14="http://schemas.microsoft.com/office/powerpoint/2010/main" val="3622156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6BBF186-55E3-486A-9BB5-0D1D3B7050DB}" type="datetimeFigureOut">
              <a:rPr lang="en-US" smtClean="0"/>
              <a:t>12/29/2021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E3B419-2FA3-484B-92F8-4FC25D834DAE}" type="slidenum">
              <a:rPr lang="en-US" smtClean="0"/>
              <a:t>‹#›</a:t>
            </a:fld>
            <a:endParaRPr lang="en-US"/>
          </a:p>
        </p:txBody>
      </p:sp>
    </p:spTree>
    <p:extLst>
      <p:ext uri="{BB962C8B-B14F-4D97-AF65-F5344CB8AC3E}">
        <p14:creationId xmlns:p14="http://schemas.microsoft.com/office/powerpoint/2010/main" val="1306112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6BBF186-55E3-486A-9BB5-0D1D3B7050DB}" type="datetimeFigureOut">
              <a:rPr lang="en-US" smtClean="0"/>
              <a:t>12/29/2021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E3B419-2FA3-484B-92F8-4FC25D834DAE}" type="slidenum">
              <a:rPr lang="en-US" smtClean="0"/>
              <a:t>‹#›</a:t>
            </a:fld>
            <a:endParaRPr lang="en-US"/>
          </a:p>
        </p:txBody>
      </p:sp>
    </p:spTree>
    <p:extLst>
      <p:ext uri="{BB962C8B-B14F-4D97-AF65-F5344CB8AC3E}">
        <p14:creationId xmlns:p14="http://schemas.microsoft.com/office/powerpoint/2010/main" val="556426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6BBF186-55E3-486A-9BB5-0D1D3B7050DB}" type="datetimeFigureOut">
              <a:rPr lang="en-US" smtClean="0"/>
              <a:t>12/29/2021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E3B419-2FA3-484B-92F8-4FC25D834DAE}" type="slidenum">
              <a:rPr lang="en-US" smtClean="0"/>
              <a:t>‹#›</a:t>
            </a:fld>
            <a:endParaRPr lang="en-US"/>
          </a:p>
        </p:txBody>
      </p:sp>
    </p:spTree>
    <p:extLst>
      <p:ext uri="{BB962C8B-B14F-4D97-AF65-F5344CB8AC3E}">
        <p14:creationId xmlns:p14="http://schemas.microsoft.com/office/powerpoint/2010/main" val="2751244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BBF186-55E3-486A-9BB5-0D1D3B7050DB}" type="datetimeFigureOut">
              <a:rPr lang="en-US" smtClean="0"/>
              <a:t>12/29/2021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E3B419-2FA3-484B-92F8-4FC25D834DAE}" type="slidenum">
              <a:rPr lang="en-US" smtClean="0"/>
              <a:t>‹#›</a:t>
            </a:fld>
            <a:endParaRPr lang="en-US"/>
          </a:p>
        </p:txBody>
      </p:sp>
    </p:spTree>
    <p:extLst>
      <p:ext uri="{BB962C8B-B14F-4D97-AF65-F5344CB8AC3E}">
        <p14:creationId xmlns:p14="http://schemas.microsoft.com/office/powerpoint/2010/main" val="3690054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BBF186-55E3-486A-9BB5-0D1D3B7050DB}" type="datetimeFigureOut">
              <a:rPr lang="en-US" smtClean="0"/>
              <a:t>12/29/2021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E3B419-2FA3-484B-92F8-4FC25D834DAE}" type="slidenum">
              <a:rPr lang="en-US" smtClean="0"/>
              <a:t>‹#›</a:t>
            </a:fld>
            <a:endParaRPr lang="en-US"/>
          </a:p>
        </p:txBody>
      </p:sp>
    </p:spTree>
    <p:extLst>
      <p:ext uri="{BB962C8B-B14F-4D97-AF65-F5344CB8AC3E}">
        <p14:creationId xmlns:p14="http://schemas.microsoft.com/office/powerpoint/2010/main" val="1096883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BBF186-55E3-486A-9BB5-0D1D3B7050DB}" type="datetimeFigureOut">
              <a:rPr lang="en-US" smtClean="0"/>
              <a:t>12/29/2021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E3B419-2FA3-484B-92F8-4FC25D834DAE}" type="slidenum">
              <a:rPr lang="en-US" smtClean="0"/>
              <a:t>‹#›</a:t>
            </a:fld>
            <a:endParaRPr lang="en-US"/>
          </a:p>
        </p:txBody>
      </p:sp>
    </p:spTree>
    <p:extLst>
      <p:ext uri="{BB962C8B-B14F-4D97-AF65-F5344CB8AC3E}">
        <p14:creationId xmlns:p14="http://schemas.microsoft.com/office/powerpoint/2010/main" val="403053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BBF186-55E3-486A-9BB5-0D1D3B7050DB}" type="datetimeFigureOut">
              <a:rPr lang="en-US" smtClean="0"/>
              <a:t>12/29/2021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E3B419-2FA3-484B-92F8-4FC25D834DAE}" type="slidenum">
              <a:rPr lang="en-US" smtClean="0"/>
              <a:t>‹#›</a:t>
            </a:fld>
            <a:endParaRPr lang="en-US"/>
          </a:p>
        </p:txBody>
      </p:sp>
    </p:spTree>
    <p:extLst>
      <p:ext uri="{BB962C8B-B14F-4D97-AF65-F5344CB8AC3E}">
        <p14:creationId xmlns:p14="http://schemas.microsoft.com/office/powerpoint/2010/main" val="746852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7200" dirty="0" err="1" smtClean="0">
                <a:solidFill>
                  <a:srgbClr val="0070C0"/>
                </a:solidFill>
                <a:latin typeface="Bahnschrift SemiBold Condensed" pitchFamily="34" charset="0"/>
              </a:rPr>
              <a:t>PySpark</a:t>
            </a:r>
            <a:r>
              <a:rPr lang="en-US" sz="7200" dirty="0" smtClean="0">
                <a:solidFill>
                  <a:srgbClr val="0070C0"/>
                </a:solidFill>
                <a:latin typeface="Bahnschrift SemiBold Condensed" pitchFamily="34" charset="0"/>
              </a:rPr>
              <a:t> Using Python</a:t>
            </a:r>
            <a:endParaRPr lang="en-US" sz="7200" dirty="0">
              <a:solidFill>
                <a:srgbClr val="0070C0"/>
              </a:solidFill>
              <a:latin typeface="Bahnschrift SemiBold Condensed" pitchFamily="34" charset="0"/>
            </a:endParaRPr>
          </a:p>
        </p:txBody>
      </p:sp>
      <p:sp>
        <p:nvSpPr>
          <p:cNvPr id="3" name="Subtitle 2"/>
          <p:cNvSpPr>
            <a:spLocks noGrp="1"/>
          </p:cNvSpPr>
          <p:nvPr>
            <p:ph type="subTitle" idx="1"/>
          </p:nvPr>
        </p:nvSpPr>
        <p:spPr/>
        <p:txBody>
          <a:bodyPr>
            <a:normAutofit fontScale="85000" lnSpcReduction="20000"/>
          </a:bodyPr>
          <a:lstStyle/>
          <a:p>
            <a:r>
              <a:rPr lang="en-US" dirty="0" smtClean="0"/>
              <a:t>Submitted by:</a:t>
            </a:r>
          </a:p>
          <a:p>
            <a:r>
              <a:rPr lang="en-US" dirty="0" err="1" smtClean="0">
                <a:solidFill>
                  <a:schemeClr val="accent6">
                    <a:lumMod val="50000"/>
                  </a:schemeClr>
                </a:solidFill>
              </a:rPr>
              <a:t>Aizaz</a:t>
            </a:r>
            <a:r>
              <a:rPr lang="en-US" dirty="0" smtClean="0">
                <a:solidFill>
                  <a:schemeClr val="accent6">
                    <a:lumMod val="50000"/>
                  </a:schemeClr>
                </a:solidFill>
              </a:rPr>
              <a:t> Khan</a:t>
            </a:r>
          </a:p>
          <a:p>
            <a:r>
              <a:rPr lang="en-US" dirty="0" smtClean="0">
                <a:solidFill>
                  <a:schemeClr val="bg1">
                    <a:lumMod val="50000"/>
                  </a:schemeClr>
                </a:solidFill>
              </a:rPr>
              <a:t>Submitted to:</a:t>
            </a:r>
          </a:p>
          <a:p>
            <a:r>
              <a:rPr lang="en-US" dirty="0">
                <a:solidFill>
                  <a:schemeClr val="accent6">
                    <a:lumMod val="50000"/>
                  </a:schemeClr>
                </a:solidFill>
              </a:rPr>
              <a:t>Sir </a:t>
            </a:r>
            <a:r>
              <a:rPr lang="en-US" dirty="0" err="1">
                <a:solidFill>
                  <a:schemeClr val="accent6">
                    <a:lumMod val="50000"/>
                  </a:schemeClr>
                </a:solidFill>
              </a:rPr>
              <a:t>Dr</a:t>
            </a:r>
            <a:r>
              <a:rPr lang="en-US" dirty="0">
                <a:solidFill>
                  <a:schemeClr val="accent6">
                    <a:lumMod val="50000"/>
                  </a:schemeClr>
                </a:solidFill>
              </a:rPr>
              <a:t> </a:t>
            </a:r>
            <a:r>
              <a:rPr lang="en-US" dirty="0">
                <a:solidFill>
                  <a:schemeClr val="accent6">
                    <a:lumMod val="50000"/>
                  </a:schemeClr>
                </a:solidFill>
              </a:rPr>
              <a:t>Imran</a:t>
            </a:r>
            <a:r>
              <a:rPr lang="en-US" dirty="0">
                <a:solidFill>
                  <a:schemeClr val="accent6">
                    <a:lumMod val="50000"/>
                  </a:schemeClr>
                </a:solidFill>
              </a:rPr>
              <a:t> Mughal</a:t>
            </a:r>
            <a:endParaRPr lang="en-US" dirty="0">
              <a:solidFill>
                <a:schemeClr val="accent6">
                  <a:lumMod val="50000"/>
                </a:schemeClr>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0" y="76200"/>
            <a:ext cx="2819162" cy="958515"/>
          </a:xfrm>
          <a:prstGeom prst="rect">
            <a:avLst/>
          </a:prstGeom>
        </p:spPr>
      </p:pic>
    </p:spTree>
    <p:extLst>
      <p:ext uri="{BB962C8B-B14F-4D97-AF65-F5344CB8AC3E}">
        <p14:creationId xmlns:p14="http://schemas.microsoft.com/office/powerpoint/2010/main" val="19522626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228600"/>
            <a:ext cx="8534400" cy="470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7696200" y="4648200"/>
            <a:ext cx="10668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4298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156625"/>
            <a:ext cx="8534400" cy="464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7772400" y="4686300"/>
            <a:ext cx="1066800" cy="114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229600" y="4343400"/>
            <a:ext cx="228600"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76501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 y="20782"/>
            <a:ext cx="8534400" cy="4624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7620000" y="4419600"/>
            <a:ext cx="10668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14519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PySpark</a:t>
            </a:r>
            <a:r>
              <a:rPr lang="en-US" dirty="0"/>
              <a:t> RDD(Resilient Distributed Dataset)</a:t>
            </a:r>
          </a:p>
        </p:txBody>
      </p:sp>
      <p:sp>
        <p:nvSpPr>
          <p:cNvPr id="3" name="Content Placeholder 2"/>
          <p:cNvSpPr>
            <a:spLocks noGrp="1"/>
          </p:cNvSpPr>
          <p:nvPr>
            <p:ph idx="1"/>
          </p:nvPr>
        </p:nvSpPr>
        <p:spPr/>
        <p:txBody>
          <a:bodyPr>
            <a:normAutofit fontScale="70000" lnSpcReduction="20000"/>
          </a:bodyPr>
          <a:lstStyle/>
          <a:p>
            <a:r>
              <a:rPr lang="en-US" dirty="0"/>
              <a:t>RDDs are most essential part of the </a:t>
            </a:r>
            <a:r>
              <a:rPr lang="en-US" dirty="0" err="1"/>
              <a:t>PySpark</a:t>
            </a:r>
            <a:r>
              <a:rPr lang="en-US" dirty="0"/>
              <a:t> or we can say </a:t>
            </a:r>
            <a:r>
              <a:rPr lang="en-US" b="1" dirty="0"/>
              <a:t>backbone of </a:t>
            </a:r>
            <a:r>
              <a:rPr lang="en-US" b="1" dirty="0" err="1"/>
              <a:t>PySpark</a:t>
            </a:r>
            <a:r>
              <a:rPr lang="en-US" b="1" dirty="0"/>
              <a:t>.</a:t>
            </a:r>
            <a:r>
              <a:rPr lang="en-US" dirty="0"/>
              <a:t> It is one of the fundamental schema-less data structures, that can handle both structured and unstructured data. It makes in-memory data sharing 10 - 100x faster in comparison of network and disk sharing.</a:t>
            </a:r>
          </a:p>
          <a:p>
            <a:endParaRPr lang="en-US" dirty="0"/>
          </a:p>
          <a:p>
            <a:r>
              <a:rPr lang="en-US" dirty="0"/>
              <a:t>One of the important advantages of RDD is </a:t>
            </a:r>
            <a:r>
              <a:rPr lang="en-US" b="1" dirty="0"/>
              <a:t>fault tolerance,</a:t>
            </a:r>
            <a:r>
              <a:rPr lang="en-US" dirty="0"/>
              <a:t> it means if any failure occurs it recovers automatically.</a:t>
            </a:r>
          </a:p>
          <a:p>
            <a:endParaRPr lang="en-US" dirty="0"/>
          </a:p>
          <a:p>
            <a:r>
              <a:rPr lang="en-US" dirty="0"/>
              <a:t> The benefit of dividing data into smaller chunks is that if one executor node fails, another node will still process the data. These are able to recover quickly from any issues as the same data chunks are replicated across multiple executor nodes.</a:t>
            </a:r>
          </a:p>
        </p:txBody>
      </p:sp>
    </p:spTree>
    <p:extLst>
      <p:ext uri="{BB962C8B-B14F-4D97-AF65-F5344CB8AC3E}">
        <p14:creationId xmlns:p14="http://schemas.microsoft.com/office/powerpoint/2010/main" val="16786841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Resilient Distributed Datasets (RDDs</a:t>
            </a:r>
            <a:endParaRPr lang="en-US" dirty="0"/>
          </a:p>
        </p:txBody>
      </p:sp>
      <p:sp>
        <p:nvSpPr>
          <p:cNvPr id="3" name="Content Placeholder 2"/>
          <p:cNvSpPr>
            <a:spLocks noGrp="1"/>
          </p:cNvSpPr>
          <p:nvPr>
            <p:ph idx="1"/>
          </p:nvPr>
        </p:nvSpPr>
        <p:spPr/>
        <p:txBody>
          <a:bodyPr>
            <a:normAutofit lnSpcReduction="10000"/>
          </a:bodyPr>
          <a:lstStyle/>
          <a:p>
            <a:r>
              <a:rPr lang="en-US" b="1" dirty="0"/>
              <a:t>Resilient Distributed Datasets (RDDs)</a:t>
            </a:r>
            <a:endParaRPr lang="en-US" dirty="0"/>
          </a:p>
          <a:p>
            <a:r>
              <a:rPr lang="en-US" dirty="0" smtClean="0"/>
              <a:t>RDDs </a:t>
            </a:r>
            <a:r>
              <a:rPr lang="en-US" dirty="0"/>
              <a:t> are the building blocks of any Spark application. RDDs Stands for:</a:t>
            </a:r>
          </a:p>
          <a:p>
            <a:r>
              <a:rPr lang="en-US" b="1" i="1" dirty="0"/>
              <a:t>Resilient:</a:t>
            </a:r>
            <a:r>
              <a:rPr lang="en-US" dirty="0"/>
              <a:t> It is fault tolerant and is capable of rebuilding data on failure.</a:t>
            </a:r>
          </a:p>
          <a:p>
            <a:r>
              <a:rPr lang="en-US" b="1" i="1" dirty="0"/>
              <a:t>Distributed:</a:t>
            </a:r>
            <a:r>
              <a:rPr lang="en-US" dirty="0"/>
              <a:t> Data is distributed among the multiple nodes in a cluster.</a:t>
            </a:r>
          </a:p>
          <a:p>
            <a:r>
              <a:rPr lang="en-US" b="1" i="1" dirty="0"/>
              <a:t>Dataset:</a:t>
            </a:r>
            <a:r>
              <a:rPr lang="en-US" dirty="0"/>
              <a:t> Collection of partitioned data with values.</a:t>
            </a:r>
          </a:p>
          <a:p>
            <a:endParaRPr lang="en-US" dirty="0"/>
          </a:p>
        </p:txBody>
      </p:sp>
    </p:spTree>
    <p:extLst>
      <p:ext uri="{BB962C8B-B14F-4D97-AF65-F5344CB8AC3E}">
        <p14:creationId xmlns:p14="http://schemas.microsoft.com/office/powerpoint/2010/main" val="17891840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457200"/>
            <a:ext cx="8380403"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98694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304800"/>
            <a:ext cx="8458200" cy="4323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71446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 y="304800"/>
            <a:ext cx="8794469"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30035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228600"/>
            <a:ext cx="8610600" cy="5791200"/>
          </a:xfrm>
        </p:spPr>
        <p:txBody>
          <a:bodyPr>
            <a:normAutofit fontScale="77500" lnSpcReduction="20000"/>
          </a:bodyPr>
          <a:lstStyle/>
          <a:p>
            <a:r>
              <a:rPr lang="en-US" b="1" dirty="0" err="1" smtClean="0"/>
              <a:t>DataFrame</a:t>
            </a:r>
            <a:r>
              <a:rPr lang="en-US" b="1" dirty="0" smtClean="0"/>
              <a:t>:</a:t>
            </a:r>
            <a:endParaRPr lang="en-US" dirty="0"/>
          </a:p>
          <a:p>
            <a:r>
              <a:rPr lang="en-US" i="1" dirty="0" err="1" smtClean="0"/>
              <a:t>DataFrame</a:t>
            </a:r>
            <a:r>
              <a:rPr lang="en-US" dirty="0"/>
              <a:t> in </a:t>
            </a:r>
            <a:r>
              <a:rPr lang="en-US" dirty="0" err="1"/>
              <a:t>PySpark</a:t>
            </a:r>
            <a:r>
              <a:rPr lang="en-US" dirty="0"/>
              <a:t> is the distributed collection of structured or semi-structured data. This data in </a:t>
            </a:r>
            <a:r>
              <a:rPr lang="en-US" dirty="0" err="1"/>
              <a:t>Dataframe</a:t>
            </a:r>
            <a:r>
              <a:rPr lang="en-US" dirty="0"/>
              <a:t> is stored in rows under named columns which is similar to the relational database tables or excel sheets</a:t>
            </a:r>
            <a:r>
              <a:rPr lang="en-US" dirty="0" smtClean="0"/>
              <a:t>.</a:t>
            </a:r>
            <a:endParaRPr lang="en-US" dirty="0"/>
          </a:p>
          <a:p>
            <a:r>
              <a:rPr lang="en-US" b="1" dirty="0" err="1"/>
              <a:t>PySpark</a:t>
            </a:r>
            <a:r>
              <a:rPr lang="en-US" b="1" dirty="0"/>
              <a:t> </a:t>
            </a:r>
            <a:r>
              <a:rPr lang="en-US" b="1" dirty="0" smtClean="0"/>
              <a:t>Streaming:</a:t>
            </a:r>
          </a:p>
          <a:p>
            <a:r>
              <a:rPr lang="en-US" dirty="0"/>
              <a:t>In this, Spark Streaming receives a continuous input data stream from sources like Apache Flume, Kinesis, Kafka</a:t>
            </a:r>
            <a:r>
              <a:rPr lang="en-US" dirty="0" smtClean="0"/>
              <a:t>, </a:t>
            </a:r>
            <a:r>
              <a:rPr lang="en-US" dirty="0"/>
              <a:t>etc. </a:t>
            </a:r>
            <a:endParaRPr lang="en-US" dirty="0" smtClean="0"/>
          </a:p>
          <a:p>
            <a:r>
              <a:rPr lang="en-US" dirty="0" smtClean="0"/>
              <a:t>These </a:t>
            </a:r>
            <a:r>
              <a:rPr lang="en-US" dirty="0"/>
              <a:t>streamed data are then internally broken down into multiple smaller batches based on the </a:t>
            </a:r>
            <a:r>
              <a:rPr lang="en-US" i="1" dirty="0"/>
              <a:t>batch interval </a:t>
            </a:r>
            <a:r>
              <a:rPr lang="en-US" dirty="0"/>
              <a:t>and forwarded to the Spark Engine</a:t>
            </a:r>
            <a:r>
              <a:rPr lang="en-US" dirty="0" smtClean="0"/>
              <a:t>.</a:t>
            </a:r>
          </a:p>
          <a:p>
            <a:r>
              <a:rPr lang="en-US" dirty="0" smtClean="0"/>
              <a:t> </a:t>
            </a:r>
            <a:r>
              <a:rPr lang="en-US" dirty="0"/>
              <a:t>Spark Engine processes these data batches using complex algorithms expressed with high-level functions like map, reduce, join </a:t>
            </a:r>
            <a:r>
              <a:rPr lang="en-US" dirty="0" smtClean="0"/>
              <a:t> </a:t>
            </a:r>
            <a:r>
              <a:rPr lang="en-US" dirty="0"/>
              <a:t>Once the processing is done, the processed batches are then pushed out to databases, </a:t>
            </a:r>
            <a:r>
              <a:rPr lang="en-US" dirty="0" err="1" smtClean="0"/>
              <a:t>filesystems</a:t>
            </a:r>
            <a:r>
              <a:rPr lang="en-US" dirty="0"/>
              <a:t> </a:t>
            </a:r>
            <a:r>
              <a:rPr lang="en-US" dirty="0" smtClean="0"/>
              <a:t> </a:t>
            </a:r>
            <a:r>
              <a:rPr lang="en-US" dirty="0"/>
              <a:t>and live dashboards</a:t>
            </a:r>
          </a:p>
          <a:p>
            <a:endParaRPr lang="en-US" dirty="0"/>
          </a:p>
        </p:txBody>
      </p:sp>
    </p:spTree>
    <p:extLst>
      <p:ext uri="{BB962C8B-B14F-4D97-AF65-F5344CB8AC3E}">
        <p14:creationId xmlns:p14="http://schemas.microsoft.com/office/powerpoint/2010/main" val="3061309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34636"/>
            <a:ext cx="7155767"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809999"/>
            <a:ext cx="7583487"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45308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2209800"/>
            <a:ext cx="8229600" cy="4525963"/>
          </a:xfrm>
        </p:spPr>
        <p:txBody>
          <a:bodyPr>
            <a:normAutofit lnSpcReduction="10000"/>
          </a:bodyPr>
          <a:lstStyle/>
          <a:p>
            <a:r>
              <a:rPr lang="en-US" dirty="0" smtClean="0"/>
              <a:t>What is spark</a:t>
            </a:r>
          </a:p>
          <a:p>
            <a:r>
              <a:rPr lang="en-US" dirty="0" smtClean="0"/>
              <a:t>Feature of Apache spark</a:t>
            </a:r>
          </a:p>
          <a:p>
            <a:r>
              <a:rPr lang="en-US" dirty="0" err="1" smtClean="0"/>
              <a:t>Pyspark</a:t>
            </a:r>
            <a:r>
              <a:rPr lang="en-US" dirty="0" smtClean="0"/>
              <a:t> RDD</a:t>
            </a:r>
          </a:p>
          <a:p>
            <a:r>
              <a:rPr lang="en-US" dirty="0" smtClean="0"/>
              <a:t>Apache spark Ecosystem</a:t>
            </a:r>
          </a:p>
          <a:p>
            <a:r>
              <a:rPr lang="en-US" dirty="0" smtClean="0"/>
              <a:t>Spark case study</a:t>
            </a:r>
          </a:p>
          <a:p>
            <a:r>
              <a:rPr lang="en-US" dirty="0" err="1" smtClean="0"/>
              <a:t>Real_life</a:t>
            </a:r>
            <a:r>
              <a:rPr lang="en-US" dirty="0" smtClean="0"/>
              <a:t> Usage of </a:t>
            </a:r>
            <a:r>
              <a:rPr lang="en-US" dirty="0" err="1" smtClean="0"/>
              <a:t>pyspark</a:t>
            </a:r>
            <a:endParaRPr lang="en-US" dirty="0" smtClean="0"/>
          </a:p>
          <a:p>
            <a:r>
              <a:rPr lang="en-US" dirty="0" smtClean="0"/>
              <a:t>How to install and run </a:t>
            </a:r>
            <a:r>
              <a:rPr lang="en-US" dirty="0" err="1" smtClean="0"/>
              <a:t>Pyspark</a:t>
            </a:r>
            <a:r>
              <a:rPr lang="en-US" dirty="0" smtClean="0"/>
              <a:t> in </a:t>
            </a:r>
            <a:r>
              <a:rPr lang="en-US" dirty="0" err="1" smtClean="0"/>
              <a:t>jupyter</a:t>
            </a:r>
            <a:r>
              <a:rPr lang="en-US" dirty="0" smtClean="0"/>
              <a:t> Not book on windows</a:t>
            </a:r>
            <a:endParaRPr lang="en-US"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8929"/>
            <a:ext cx="3657600" cy="1900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0053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err="1"/>
              <a:t>PySpark</a:t>
            </a:r>
            <a:r>
              <a:rPr lang="en-US" b="1" dirty="0"/>
              <a:t> SQL</a:t>
            </a:r>
            <a:r>
              <a:rPr lang="en-US" dirty="0"/>
              <a:t/>
            </a:r>
            <a:br>
              <a:rPr lang="en-US" dirty="0"/>
            </a:br>
            <a:endParaRPr lang="en-US" dirty="0"/>
          </a:p>
        </p:txBody>
      </p:sp>
      <p:sp>
        <p:nvSpPr>
          <p:cNvPr id="3" name="Content Placeholder 2"/>
          <p:cNvSpPr>
            <a:spLocks noGrp="1"/>
          </p:cNvSpPr>
          <p:nvPr>
            <p:ph idx="1"/>
          </p:nvPr>
        </p:nvSpPr>
        <p:spPr/>
        <p:txBody>
          <a:bodyPr>
            <a:normAutofit fontScale="85000" lnSpcReduction="10000"/>
          </a:bodyPr>
          <a:lstStyle/>
          <a:p>
            <a:r>
              <a:rPr lang="en-US" dirty="0" err="1"/>
              <a:t>PySpark</a:t>
            </a:r>
            <a:r>
              <a:rPr lang="en-US" dirty="0"/>
              <a:t> SQL is a higher-level abstraction module over the </a:t>
            </a:r>
            <a:r>
              <a:rPr lang="en-US" dirty="0" err="1"/>
              <a:t>PySpark</a:t>
            </a:r>
            <a:r>
              <a:rPr lang="en-US" dirty="0"/>
              <a:t> Core. It is majorly used for processing structured and semi-structured datasets</a:t>
            </a:r>
            <a:r>
              <a:rPr lang="en-US" dirty="0" smtClean="0"/>
              <a:t>.</a:t>
            </a:r>
          </a:p>
          <a:p>
            <a:r>
              <a:rPr lang="en-US" dirty="0" smtClean="0"/>
              <a:t> </a:t>
            </a:r>
            <a:r>
              <a:rPr lang="en-US" dirty="0"/>
              <a:t>It also provides an optimized API that can read the data from the various data source containing different files formats</a:t>
            </a:r>
            <a:r>
              <a:rPr lang="en-US" dirty="0" smtClean="0"/>
              <a:t>.</a:t>
            </a:r>
          </a:p>
          <a:p>
            <a:r>
              <a:rPr lang="en-US" dirty="0" smtClean="0"/>
              <a:t> </a:t>
            </a:r>
            <a:r>
              <a:rPr lang="en-US" dirty="0"/>
              <a:t>Thus, with </a:t>
            </a:r>
            <a:r>
              <a:rPr lang="en-US" dirty="0" err="1"/>
              <a:t>PySpark</a:t>
            </a:r>
            <a:r>
              <a:rPr lang="en-US" dirty="0"/>
              <a:t> you can process the data by making use of SQL as well as </a:t>
            </a:r>
            <a:r>
              <a:rPr lang="en-US" dirty="0" err="1" smtClean="0"/>
              <a:t>Hive,impala</a:t>
            </a:r>
            <a:r>
              <a:rPr lang="en-US" dirty="0" smtClean="0"/>
              <a:t>. </a:t>
            </a:r>
            <a:r>
              <a:rPr lang="en-US" dirty="0"/>
              <a:t>Because of this feature, </a:t>
            </a:r>
            <a:r>
              <a:rPr lang="en-US" dirty="0" err="1"/>
              <a:t>PySparkSQL</a:t>
            </a:r>
            <a:r>
              <a:rPr lang="en-US" dirty="0"/>
              <a:t> is slowly gaining popularity among database programmers and Apache Hive users.</a:t>
            </a:r>
          </a:p>
        </p:txBody>
      </p:sp>
    </p:spTree>
    <p:extLst>
      <p:ext uri="{BB962C8B-B14F-4D97-AF65-F5344CB8AC3E}">
        <p14:creationId xmlns:p14="http://schemas.microsoft.com/office/powerpoint/2010/main" val="9654730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 y="152400"/>
            <a:ext cx="876726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19011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304800"/>
            <a:ext cx="8229600" cy="4085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34598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a:t>
            </a:r>
            <a:r>
              <a:rPr lang="en-US" dirty="0" err="1" smtClean="0"/>
              <a:t>MLlib</a:t>
            </a:r>
            <a:endParaRPr lang="en-US" dirty="0"/>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600200"/>
            <a:ext cx="8229600" cy="41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44533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381000"/>
            <a:ext cx="8229600" cy="4157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21866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304800"/>
            <a:ext cx="8566628"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42109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457200"/>
            <a:ext cx="8229600" cy="4102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577065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457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90434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381000"/>
            <a:ext cx="8229600" cy="4227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45949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228600"/>
            <a:ext cx="8229600" cy="4065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78813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Apache spark</a:t>
            </a:r>
            <a:endParaRPr lang="en-US" dirty="0"/>
          </a:p>
        </p:txBody>
      </p:sp>
      <p:sp>
        <p:nvSpPr>
          <p:cNvPr id="3" name="Content Placeholder 2"/>
          <p:cNvSpPr>
            <a:spLocks noGrp="1"/>
          </p:cNvSpPr>
          <p:nvPr>
            <p:ph idx="1"/>
          </p:nvPr>
        </p:nvSpPr>
        <p:spPr/>
        <p:txBody>
          <a:bodyPr>
            <a:normAutofit fontScale="62500" lnSpcReduction="20000"/>
          </a:bodyPr>
          <a:lstStyle/>
          <a:p>
            <a:r>
              <a:rPr lang="en-US" dirty="0"/>
              <a:t>Apache Spark is an </a:t>
            </a:r>
            <a:r>
              <a:rPr lang="en-US" b="1" dirty="0"/>
              <a:t>open-source distributed cluster-computing framework</a:t>
            </a:r>
            <a:r>
              <a:rPr lang="en-US" dirty="0"/>
              <a:t> introduced by Apache Software Foundation. </a:t>
            </a:r>
            <a:endParaRPr lang="en-US" dirty="0" smtClean="0"/>
          </a:p>
          <a:p>
            <a:r>
              <a:rPr lang="en-US" dirty="0" smtClean="0"/>
              <a:t>It </a:t>
            </a:r>
            <a:r>
              <a:rPr lang="en-US" dirty="0"/>
              <a:t>is a general engine for big data analysis, processing and computation. It is built for high speed, ease of use, offers simplicity, stream analysis and run virtually anywhere. </a:t>
            </a:r>
            <a:endParaRPr lang="en-US" dirty="0" smtClean="0"/>
          </a:p>
          <a:p>
            <a:r>
              <a:rPr lang="en-US" dirty="0" smtClean="0"/>
              <a:t>It </a:t>
            </a:r>
            <a:r>
              <a:rPr lang="en-US" dirty="0"/>
              <a:t>can analyze data in real-time. It provides fast computation over the big data.</a:t>
            </a:r>
          </a:p>
          <a:p>
            <a:r>
              <a:rPr lang="en-US" dirty="0"/>
              <a:t>The </a:t>
            </a:r>
            <a:r>
              <a:rPr lang="en-US" b="1" dirty="0"/>
              <a:t>fast</a:t>
            </a:r>
            <a:r>
              <a:rPr lang="en-US" dirty="0"/>
              <a:t> computation means that it's faster than previous approaches to work with Big Data such as </a:t>
            </a:r>
            <a:r>
              <a:rPr lang="en-US" b="1" dirty="0" err="1"/>
              <a:t>MapReduce</a:t>
            </a:r>
            <a:r>
              <a:rPr lang="en-US" b="1" dirty="0" smtClean="0"/>
              <a:t>.</a:t>
            </a:r>
          </a:p>
          <a:p>
            <a:endParaRPr lang="en-US" b="1" dirty="0" smtClean="0"/>
          </a:p>
          <a:p>
            <a:r>
              <a:rPr lang="en-US" dirty="0"/>
              <a:t> The main feature of Apache Spark is its </a:t>
            </a:r>
            <a:r>
              <a:rPr lang="en-US" b="1" dirty="0"/>
              <a:t>in-memory cluster</a:t>
            </a:r>
            <a:r>
              <a:rPr lang="en-US" dirty="0"/>
              <a:t> computing that enhances the processing speed of an application</a:t>
            </a:r>
            <a:r>
              <a:rPr lang="en-US" dirty="0" smtClean="0"/>
              <a:t>.</a:t>
            </a:r>
          </a:p>
          <a:p>
            <a:endParaRPr lang="en-US" dirty="0"/>
          </a:p>
          <a:p>
            <a:r>
              <a:rPr lang="en-US" dirty="0"/>
              <a:t>It can be used for multiple things like running distributed SQL, creating data pipelines, ingesting data into a database, running Machine Learning algorithms, working with graphs or data streams, and many more.</a:t>
            </a:r>
          </a:p>
          <a:p>
            <a:endParaRPr lang="en-US" dirty="0"/>
          </a:p>
        </p:txBody>
      </p:sp>
    </p:spTree>
    <p:extLst>
      <p:ext uri="{BB962C8B-B14F-4D97-AF65-F5344CB8AC3E}">
        <p14:creationId xmlns:p14="http://schemas.microsoft.com/office/powerpoint/2010/main" val="7075736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Real-life usage of </a:t>
            </a:r>
            <a:r>
              <a:rPr lang="en-US" dirty="0" err="1"/>
              <a:t>PySpark</a:t>
            </a:r>
            <a:endParaRPr lang="en-US" dirty="0"/>
          </a:p>
        </p:txBody>
      </p:sp>
      <p:sp>
        <p:nvSpPr>
          <p:cNvPr id="3" name="Content Placeholder 2"/>
          <p:cNvSpPr>
            <a:spLocks noGrp="1"/>
          </p:cNvSpPr>
          <p:nvPr>
            <p:ph idx="1"/>
          </p:nvPr>
        </p:nvSpPr>
        <p:spPr/>
        <p:txBody>
          <a:bodyPr>
            <a:normAutofit fontScale="62500" lnSpcReduction="20000"/>
          </a:bodyPr>
          <a:lstStyle/>
          <a:p>
            <a:r>
              <a:rPr lang="en-US" b="1" dirty="0"/>
              <a:t>1. Entertainment Industry</a:t>
            </a:r>
            <a:endParaRPr lang="en-US" dirty="0"/>
          </a:p>
          <a:p>
            <a:r>
              <a:rPr lang="en-US" dirty="0"/>
              <a:t>The entertainment industry is one of the largest sectors which is growing towards online streaming. The popular online entertainment platform </a:t>
            </a:r>
            <a:r>
              <a:rPr lang="en-US" b="1" dirty="0"/>
              <a:t>Netflix</a:t>
            </a:r>
            <a:r>
              <a:rPr lang="en-US" dirty="0"/>
              <a:t> uses the Apache spark for real-time processing to personalized online movies or web series to its customers. It processes approx. 450 billion events per day that are streamed on server-side application.</a:t>
            </a:r>
          </a:p>
          <a:p>
            <a:r>
              <a:rPr lang="en-US" b="1" dirty="0"/>
              <a:t>2. Commercial </a:t>
            </a:r>
            <a:r>
              <a:rPr lang="en-US" b="1" dirty="0" smtClean="0"/>
              <a:t>Sector:</a:t>
            </a:r>
            <a:endParaRPr lang="en-US" dirty="0"/>
          </a:p>
          <a:p>
            <a:r>
              <a:rPr lang="en-US" dirty="0"/>
              <a:t>The commercial sector also uses Apache Spark's Real-time processing system. Banks and other financial fields are using Spark to retrieve the customer's social media profile and analyze to gain useful insights which can help to make the right decision.</a:t>
            </a:r>
          </a:p>
          <a:p>
            <a:r>
              <a:rPr lang="en-US" dirty="0"/>
              <a:t>The extracted information is used for the credit risk assessment, targeted ads, and customer segmentation.</a:t>
            </a:r>
          </a:p>
          <a:p>
            <a:r>
              <a:rPr lang="en-US" dirty="0"/>
              <a:t>Spark plays a significant role in </a:t>
            </a:r>
            <a:r>
              <a:rPr lang="en-US" b="1" dirty="0"/>
              <a:t>Fraud Detection</a:t>
            </a:r>
            <a:r>
              <a:rPr lang="en-US" dirty="0"/>
              <a:t> and widely used in machine learning tasks</a:t>
            </a:r>
          </a:p>
          <a:p>
            <a:endParaRPr lang="en-US" dirty="0"/>
          </a:p>
        </p:txBody>
      </p:sp>
    </p:spTree>
    <p:extLst>
      <p:ext uri="{BB962C8B-B14F-4D97-AF65-F5344CB8AC3E}">
        <p14:creationId xmlns:p14="http://schemas.microsoft.com/office/powerpoint/2010/main" val="320949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304800" y="304800"/>
            <a:ext cx="8458200" cy="6019800"/>
          </a:xfrm>
        </p:spPr>
        <p:txBody>
          <a:bodyPr>
            <a:normAutofit fontScale="77500" lnSpcReduction="20000"/>
          </a:bodyPr>
          <a:lstStyle/>
          <a:p>
            <a:r>
              <a:rPr lang="en-US" b="1" dirty="0"/>
              <a:t>3. Healthcare</a:t>
            </a:r>
            <a:endParaRPr lang="en-US" dirty="0"/>
          </a:p>
          <a:p>
            <a:r>
              <a:rPr lang="en-US" dirty="0"/>
              <a:t>Apache Spark is used to analyze the patient records along with the previous medical reports data to identify which patient is probable to face health issues after being discharged from the clinic.</a:t>
            </a:r>
          </a:p>
          <a:p>
            <a:r>
              <a:rPr lang="en-US" b="1" dirty="0"/>
              <a:t>4. Trades and E-commerce</a:t>
            </a:r>
            <a:endParaRPr lang="en-US" dirty="0"/>
          </a:p>
          <a:p>
            <a:r>
              <a:rPr lang="en-US" dirty="0"/>
              <a:t>The leading e-commerce websites like </a:t>
            </a:r>
            <a:r>
              <a:rPr lang="en-US" dirty="0" err="1"/>
              <a:t>Flipkart</a:t>
            </a:r>
            <a:r>
              <a:rPr lang="en-US" dirty="0"/>
              <a:t>, Amazon, </a:t>
            </a:r>
            <a:r>
              <a:rPr lang="en-US" dirty="0" err="1"/>
              <a:t>etc</a:t>
            </a:r>
            <a:r>
              <a:rPr lang="en-US" dirty="0"/>
              <a:t>, use Apache Spark for targeted advertising. The other websites such as </a:t>
            </a:r>
            <a:r>
              <a:rPr lang="en-US" b="1" dirty="0" err="1"/>
              <a:t>Alibaba</a:t>
            </a:r>
            <a:r>
              <a:rPr lang="en-US" dirty="0"/>
              <a:t> provides targeted offers, enhanced customer experience and optimizes overall performance.</a:t>
            </a:r>
          </a:p>
          <a:p>
            <a:r>
              <a:rPr lang="en-US" b="1" dirty="0"/>
              <a:t>5. Tourism Industry</a:t>
            </a:r>
            <a:endParaRPr lang="en-US" dirty="0"/>
          </a:p>
          <a:p>
            <a:r>
              <a:rPr lang="en-US" dirty="0"/>
              <a:t>The tourism industry widely uses Apache Spark to provide advice to millions of travelers by comparing hundreds of tourism websites.</a:t>
            </a:r>
          </a:p>
          <a:p>
            <a:r>
              <a:rPr lang="en-US" dirty="0"/>
              <a:t>In this tutorial, we have learned about the </a:t>
            </a:r>
            <a:r>
              <a:rPr lang="en-US" dirty="0" err="1"/>
              <a:t>PySpark</a:t>
            </a:r>
            <a:r>
              <a:rPr lang="en-US" dirty="0"/>
              <a:t> introduction, we will learn more about </a:t>
            </a:r>
            <a:r>
              <a:rPr lang="en-US" dirty="0" err="1"/>
              <a:t>PySpark</a:t>
            </a:r>
            <a:r>
              <a:rPr lang="en-US" dirty="0"/>
              <a:t> in the further tutorial</a:t>
            </a:r>
          </a:p>
          <a:p>
            <a:endParaRPr lang="en-US" dirty="0"/>
          </a:p>
        </p:txBody>
      </p:sp>
    </p:spTree>
    <p:extLst>
      <p:ext uri="{BB962C8B-B14F-4D97-AF65-F5344CB8AC3E}">
        <p14:creationId xmlns:p14="http://schemas.microsoft.com/office/powerpoint/2010/main" val="39031445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fontScale="90000"/>
          </a:bodyPr>
          <a:lstStyle/>
          <a:p>
            <a:r>
              <a:rPr lang="en-US" b="1" dirty="0"/>
              <a:t>How to Install and Run </a:t>
            </a:r>
            <a:r>
              <a:rPr lang="en-US" b="1" dirty="0" err="1"/>
              <a:t>PySpark</a:t>
            </a:r>
            <a:r>
              <a:rPr lang="en-US" b="1" dirty="0"/>
              <a:t> in </a:t>
            </a:r>
            <a:r>
              <a:rPr lang="en-US" b="1" dirty="0" err="1" smtClean="0"/>
              <a:t>Jupyter</a:t>
            </a:r>
            <a:r>
              <a:rPr lang="en-US" b="1" dirty="0"/>
              <a:t> </a:t>
            </a:r>
            <a:r>
              <a:rPr lang="en-US" b="1" dirty="0" smtClean="0"/>
              <a:t>Notebook </a:t>
            </a:r>
            <a:r>
              <a:rPr lang="en-US" b="1" dirty="0"/>
              <a:t>on </a:t>
            </a:r>
            <a:r>
              <a:rPr lang="en-US" b="1" dirty="0" smtClean="0"/>
              <a:t>Windows</a:t>
            </a:r>
            <a:r>
              <a:rPr lang="en-US" b="1" dirty="0"/>
              <a:t/>
            </a:r>
            <a:br>
              <a:rPr lang="en-US" b="1" dirty="0"/>
            </a:br>
            <a:endParaRPr lang="en-US" dirty="0"/>
          </a:p>
        </p:txBody>
      </p:sp>
      <p:sp>
        <p:nvSpPr>
          <p:cNvPr id="3" name="Content Placeholder 2"/>
          <p:cNvSpPr>
            <a:spLocks noGrp="1"/>
          </p:cNvSpPr>
          <p:nvPr>
            <p:ph idx="1"/>
          </p:nvPr>
        </p:nvSpPr>
        <p:spPr/>
        <p:txBody>
          <a:bodyPr/>
          <a:lstStyle/>
          <a:p>
            <a:pPr marL="0" indent="0">
              <a:buNone/>
            </a:pPr>
            <a:r>
              <a:rPr lang="en-US" dirty="0" smtClean="0"/>
              <a:t>1) </a:t>
            </a:r>
            <a:r>
              <a:rPr lang="en-US" dirty="0" err="1" smtClean="0"/>
              <a:t>Downlode</a:t>
            </a:r>
            <a:r>
              <a:rPr lang="en-US" dirty="0" smtClean="0"/>
              <a:t> Apache Spark</a:t>
            </a:r>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99" y="2590800"/>
            <a:ext cx="8689035" cy="336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96518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 y="1600200"/>
            <a:ext cx="8458200" cy="4473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
          <p:cNvSpPr>
            <a:spLocks noGrp="1"/>
          </p:cNvSpPr>
          <p:nvPr>
            <p:ph type="title"/>
          </p:nvPr>
        </p:nvSpPr>
        <p:spPr>
          <a:xfrm>
            <a:off x="457200" y="381000"/>
            <a:ext cx="8229600" cy="1143000"/>
          </a:xfrm>
        </p:spPr>
        <p:txBody>
          <a:bodyPr>
            <a:normAutofit fontScale="90000"/>
          </a:bodyPr>
          <a:lstStyle/>
          <a:p>
            <a:pPr algn="l"/>
            <a:r>
              <a:rPr lang="en-US" b="1" dirty="0" smtClean="0"/>
              <a:t>2) </a:t>
            </a:r>
            <a:r>
              <a:rPr lang="en-US" b="1" dirty="0" err="1" smtClean="0"/>
              <a:t>Downlode</a:t>
            </a:r>
            <a:r>
              <a:rPr lang="en-US" b="1" dirty="0" smtClean="0"/>
              <a:t> java </a:t>
            </a:r>
            <a:r>
              <a:rPr lang="en-US" b="1" dirty="0" err="1" smtClean="0"/>
              <a:t>jdk</a:t>
            </a:r>
            <a:r>
              <a:rPr lang="en-US" b="1" dirty="0" smtClean="0"/>
              <a:t>  </a:t>
            </a:r>
            <a:r>
              <a:rPr lang="en-US" b="1" dirty="0"/>
              <a:t/>
            </a:r>
            <a:br>
              <a:rPr lang="en-US" b="1" dirty="0"/>
            </a:br>
            <a:endParaRPr lang="en-US" dirty="0"/>
          </a:p>
        </p:txBody>
      </p:sp>
    </p:spTree>
    <p:extLst>
      <p:ext uri="{BB962C8B-B14F-4D97-AF65-F5344CB8AC3E}">
        <p14:creationId xmlns:p14="http://schemas.microsoft.com/office/powerpoint/2010/main" val="7247194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228600"/>
            <a:ext cx="876053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53737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 y="457200"/>
            <a:ext cx="8390174"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415724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 Running </a:t>
            </a:r>
            <a:r>
              <a:rPr lang="en-US" b="1" dirty="0" err="1"/>
              <a:t>PySpark</a:t>
            </a:r>
            <a:r>
              <a:rPr lang="en-US" b="1" dirty="0"/>
              <a:t> in </a:t>
            </a:r>
            <a:r>
              <a:rPr lang="en-US" b="1" dirty="0" err="1"/>
              <a:t>Jupyter</a:t>
            </a:r>
            <a:r>
              <a:rPr lang="en-US" b="1" dirty="0"/>
              <a:t> Notebook</a:t>
            </a:r>
            <a:br>
              <a:rPr lang="en-US" b="1" dirty="0"/>
            </a:br>
            <a:endParaRPr lang="en-US" dirty="0"/>
          </a:p>
        </p:txBody>
      </p:sp>
      <p:pic>
        <p:nvPicPr>
          <p:cNvPr id="1843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671742"/>
            <a:ext cx="8229600" cy="4382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70713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381000"/>
            <a:ext cx="8229600" cy="3607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962400"/>
            <a:ext cx="7773988" cy="2707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68766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 y="76200"/>
            <a:ext cx="8764209"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56644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Super_store</a:t>
            </a:r>
            <a:r>
              <a:rPr lang="en-US" dirty="0" smtClean="0"/>
              <a:t> dataset</a:t>
            </a:r>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1937" y="2209800"/>
            <a:ext cx="8897427" cy="3586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86064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76200"/>
            <a:ext cx="8870092"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749025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err="1" smtClean="0"/>
              <a:t>Creat</a:t>
            </a:r>
            <a:r>
              <a:rPr lang="en-US" dirty="0" smtClean="0"/>
              <a:t> </a:t>
            </a:r>
            <a:r>
              <a:rPr lang="en-US" dirty="0" err="1" smtClean="0"/>
              <a:t>SparkSession</a:t>
            </a:r>
            <a:r>
              <a:rPr lang="en-US" dirty="0" smtClean="0"/>
              <a:t> in </a:t>
            </a:r>
            <a:r>
              <a:rPr lang="en-US" dirty="0" err="1" smtClean="0"/>
              <a:t>jupyter</a:t>
            </a:r>
            <a:endParaRPr lang="en-US"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400" y="990600"/>
            <a:ext cx="7772400" cy="3283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836" y="4289783"/>
            <a:ext cx="6096000" cy="2568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184023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endParaRPr lang="en-US" dirty="0"/>
          </a:p>
          <a:p>
            <a:endParaRPr lang="en-US" dirty="0"/>
          </a:p>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55" y="0"/>
            <a:ext cx="8368145" cy="4284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914400" y="4495800"/>
            <a:ext cx="4572000" cy="1200329"/>
          </a:xfrm>
          <a:prstGeom prst="rect">
            <a:avLst/>
          </a:prstGeom>
        </p:spPr>
        <p:txBody>
          <a:bodyPr>
            <a:spAutoFit/>
          </a:bodyPr>
          <a:lstStyle/>
          <a:p>
            <a:r>
              <a:rPr lang="en-US" dirty="0"/>
              <a:t>## read the dataset</a:t>
            </a:r>
          </a:p>
          <a:p>
            <a:r>
              <a:rPr lang="en-US" dirty="0" err="1"/>
              <a:t>df_pyspark</a:t>
            </a:r>
            <a:r>
              <a:rPr lang="en-US" dirty="0"/>
              <a:t>=</a:t>
            </a:r>
            <a:r>
              <a:rPr lang="en-US" dirty="0" err="1"/>
              <a:t>spark.read.option</a:t>
            </a:r>
            <a:r>
              <a:rPr lang="en-US" dirty="0"/>
              <a:t>('</a:t>
            </a:r>
            <a:r>
              <a:rPr lang="en-US" dirty="0" err="1"/>
              <a:t>header','true</a:t>
            </a:r>
            <a:r>
              <a:rPr lang="en-US" dirty="0"/>
              <a:t>').</a:t>
            </a:r>
            <a:r>
              <a:rPr lang="en-US" dirty="0" err="1"/>
              <a:t>csv</a:t>
            </a:r>
            <a:r>
              <a:rPr lang="en-US" dirty="0"/>
              <a:t>('superstore_sales.</a:t>
            </a:r>
            <a:r>
              <a:rPr lang="en-US" dirty="0" err="1"/>
              <a:t>csv</a:t>
            </a:r>
            <a:r>
              <a:rPr lang="en-US" dirty="0"/>
              <a:t>',</a:t>
            </a:r>
            <a:r>
              <a:rPr lang="en-US" dirty="0" err="1"/>
              <a:t>inferSchema</a:t>
            </a:r>
            <a:r>
              <a:rPr lang="en-US" dirty="0"/>
              <a:t>=True)</a:t>
            </a:r>
          </a:p>
          <a:p>
            <a:endParaRPr lang="en-US" dirty="0"/>
          </a:p>
        </p:txBody>
      </p:sp>
    </p:spTree>
    <p:extLst>
      <p:ext uri="{BB962C8B-B14F-4D97-AF65-F5344CB8AC3E}">
        <p14:creationId xmlns:p14="http://schemas.microsoft.com/office/powerpoint/2010/main" val="261704456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52400"/>
            <a:ext cx="8229600" cy="4525963"/>
          </a:xfrm>
        </p:spPr>
        <p:txBody>
          <a:bodyPr/>
          <a:lstStyle/>
          <a:p>
            <a:r>
              <a:rPr lang="en-US" dirty="0" smtClean="0"/>
              <a:t>Show data types of dataset in spark</a:t>
            </a:r>
          </a:p>
          <a:p>
            <a:endParaRPr lang="en-US" dirty="0" smtClean="0"/>
          </a:p>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914400"/>
            <a:ext cx="7688263" cy="418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86740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Count of null values in spark</a:t>
            </a:r>
            <a:endParaRPr lang="en-US"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676400"/>
            <a:ext cx="7640116" cy="4067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86102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many columns in data</a:t>
            </a:r>
            <a:endParaRPr lang="en-US"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28126" y="1729283"/>
            <a:ext cx="7687748" cy="426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6246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228600"/>
            <a:ext cx="7744906" cy="3715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60629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400" y="304800"/>
            <a:ext cx="7668695" cy="4239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45611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0" y="304800"/>
            <a:ext cx="7468642" cy="411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90654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1447800"/>
            <a:ext cx="7754432" cy="4210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1972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Total profit generate by </a:t>
            </a:r>
            <a:r>
              <a:rPr lang="en-US" dirty="0" err="1" smtClean="0"/>
              <a:t>sub_cate</a:t>
            </a:r>
            <a:endParaRPr lang="en-US" dirty="0"/>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23363" y="1714994"/>
            <a:ext cx="7697274" cy="429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257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304800"/>
            <a:ext cx="8568267"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73865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229600" cy="1143000"/>
          </a:xfrm>
        </p:spPr>
        <p:txBody>
          <a:bodyPr/>
          <a:lstStyle/>
          <a:p>
            <a:r>
              <a:rPr lang="en-US" dirty="0" smtClean="0"/>
              <a:t>Save result of data in file</a:t>
            </a:r>
            <a:endParaRPr lang="en-US" dirty="0"/>
          </a:p>
        </p:txBody>
      </p:sp>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400" y="838200"/>
            <a:ext cx="7973538" cy="197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2743200"/>
            <a:ext cx="3318164" cy="384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67850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228600"/>
            <a:ext cx="8229600" cy="3724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46023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Distinct by product name</a:t>
            </a:r>
            <a:endParaRPr lang="en-US" dirty="0"/>
          </a:p>
        </p:txBody>
      </p:sp>
      <p:pic>
        <p:nvPicPr>
          <p:cNvPr id="143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447800"/>
            <a:ext cx="8229600" cy="3533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26547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34636"/>
            <a:ext cx="8049748" cy="429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4572000"/>
            <a:ext cx="7135813"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29289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Save result </a:t>
            </a:r>
            <a:r>
              <a:rPr lang="en-US" dirty="0" smtClean="0"/>
              <a:t>of mostprodname_sale.csv</a:t>
            </a:r>
            <a:endParaRPr lang="en-US" dirty="0"/>
          </a:p>
        </p:txBody>
      </p:sp>
      <p:pic>
        <p:nvPicPr>
          <p:cNvPr id="163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400" y="1143000"/>
            <a:ext cx="7954485" cy="113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1" y="2133600"/>
            <a:ext cx="4382308"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79036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20 most product sale</a:t>
            </a:r>
            <a:endParaRPr lang="en-US" dirty="0"/>
          </a:p>
        </p:txBody>
      </p:sp>
      <p:pic>
        <p:nvPicPr>
          <p:cNvPr id="174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54720" y="1600200"/>
            <a:ext cx="6234559"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53980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customers most sale</a:t>
            </a:r>
            <a:endParaRPr lang="en-US" dirty="0"/>
          </a:p>
        </p:txBody>
      </p:sp>
      <p:pic>
        <p:nvPicPr>
          <p:cNvPr id="1843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5240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83771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 y="304800"/>
            <a:ext cx="7735380" cy="4153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70791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304800"/>
            <a:ext cx="8229600" cy="2466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199" y="3124200"/>
            <a:ext cx="7974013" cy="132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59362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Save sum(sales) of data in file</a:t>
            </a:r>
            <a:endParaRPr lang="en-US" dirty="0"/>
          </a:p>
        </p:txBody>
      </p:sp>
      <p:pic>
        <p:nvPicPr>
          <p:cNvPr id="2150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600200"/>
            <a:ext cx="3239084"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3112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 y="228600"/>
            <a:ext cx="8551936" cy="4043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798148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20 customer</a:t>
            </a:r>
            <a:endParaRPr lang="en-US" dirty="0"/>
          </a:p>
        </p:txBody>
      </p:sp>
      <p:pic>
        <p:nvPicPr>
          <p:cNvPr id="2253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9582" y="1600200"/>
            <a:ext cx="8164836"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68846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region most sale</a:t>
            </a:r>
            <a:endParaRPr lang="en-US" dirty="0"/>
          </a:p>
        </p:txBody>
      </p:sp>
      <p:pic>
        <p:nvPicPr>
          <p:cNvPr id="2355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827669"/>
            <a:ext cx="8229600" cy="407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67050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a:t>
            </a:r>
            <a:r>
              <a:rPr lang="en-US" dirty="0" smtClean="0"/>
              <a:t>country </a:t>
            </a:r>
            <a:r>
              <a:rPr lang="en-US" dirty="0"/>
              <a:t>most sale</a:t>
            </a:r>
          </a:p>
        </p:txBody>
      </p:sp>
      <p:pic>
        <p:nvPicPr>
          <p:cNvPr id="2457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894481"/>
            <a:ext cx="8229600" cy="393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19985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3"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381000"/>
            <a:ext cx="6468378" cy="1724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057400"/>
            <a:ext cx="1910158"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0563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Top </a:t>
            </a:r>
            <a:r>
              <a:rPr lang="en-US" dirty="0"/>
              <a:t>20 country who most product sale</a:t>
            </a:r>
          </a:p>
        </p:txBody>
      </p:sp>
      <p:pic>
        <p:nvPicPr>
          <p:cNvPr id="266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1600200"/>
            <a:ext cx="6100601"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84552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304800"/>
            <a:ext cx="8229600" cy="4203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32388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 y="381000"/>
            <a:ext cx="649058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 y="4876800"/>
            <a:ext cx="8297863" cy="168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6311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 y="0"/>
            <a:ext cx="7983064" cy="1219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6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38" y="1524000"/>
            <a:ext cx="2619375" cy="402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52343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28600"/>
            <a:ext cx="6634443"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45590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304800"/>
            <a:ext cx="8229600" cy="3321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237" y="4343400"/>
            <a:ext cx="8259763"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2230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8600" y="296245"/>
            <a:ext cx="8458200" cy="4774519"/>
          </a:xfrm>
          <a:prstGeom prst="rect">
            <a:avLst/>
          </a:prstGeom>
          <a:solidFill>
            <a:schemeClr val="tx1"/>
          </a:solidFill>
          <a:ln>
            <a:noFill/>
          </a:ln>
          <a:effectLst/>
        </p:spPr>
      </p:pic>
      <p:sp>
        <p:nvSpPr>
          <p:cNvPr id="5" name="Rectangle 4"/>
          <p:cNvSpPr/>
          <p:nvPr/>
        </p:nvSpPr>
        <p:spPr>
          <a:xfrm>
            <a:off x="228600" y="5334000"/>
            <a:ext cx="18288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543800" y="5105400"/>
            <a:ext cx="1066800"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7543800" y="4648200"/>
            <a:ext cx="10668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28600" y="4800600"/>
            <a:ext cx="17526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343298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Save result of united state in </a:t>
            </a:r>
            <a:r>
              <a:rPr lang="en-US" dirty="0" err="1" smtClean="0"/>
              <a:t>csv</a:t>
            </a:r>
            <a:r>
              <a:rPr lang="en-US" dirty="0" smtClean="0"/>
              <a:t> file</a:t>
            </a:r>
            <a:endParaRPr lang="en-US" dirty="0"/>
          </a:p>
        </p:txBody>
      </p:sp>
      <p:pic>
        <p:nvPicPr>
          <p:cNvPr id="4" name="Content Placeholder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 y="990600"/>
            <a:ext cx="8229600" cy="1309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334491"/>
            <a:ext cx="8245604"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98614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400" y="457200"/>
            <a:ext cx="7709556"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10059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9"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 y="152400"/>
            <a:ext cx="7039957" cy="1819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066925"/>
            <a:ext cx="2791006" cy="479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0205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2834" y="228600"/>
            <a:ext cx="8458200" cy="4082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791" y="1981200"/>
            <a:ext cx="7888287"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12887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 y="228600"/>
            <a:ext cx="8555038" cy="4492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3240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1764</TotalTime>
  <Words>324</Words>
  <Application>Microsoft Office PowerPoint</Application>
  <PresentationFormat>On-screen Show (4:3)</PresentationFormat>
  <Paragraphs>83</Paragraphs>
  <Slides>72</Slides>
  <Notes>1</Notes>
  <HiddenSlides>0</HiddenSlides>
  <MMClips>0</MMClips>
  <ScaleCrop>false</ScaleCrop>
  <HeadingPairs>
    <vt:vector size="4" baseType="variant">
      <vt:variant>
        <vt:lpstr>Theme</vt:lpstr>
      </vt:variant>
      <vt:variant>
        <vt:i4>1</vt:i4>
      </vt:variant>
      <vt:variant>
        <vt:lpstr>Slide Titles</vt:lpstr>
      </vt:variant>
      <vt:variant>
        <vt:i4>72</vt:i4>
      </vt:variant>
    </vt:vector>
  </HeadingPairs>
  <TitlesOfParts>
    <vt:vector size="73" baseType="lpstr">
      <vt:lpstr>Office Theme</vt:lpstr>
      <vt:lpstr>PySpark Using Python</vt:lpstr>
      <vt:lpstr>PowerPoint Presentation</vt:lpstr>
      <vt:lpstr>What is Apache spark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PySpark RDD(Resilient Distributed Dataset)</vt:lpstr>
      <vt:lpstr>Resilient Distributed Datasets (RDDs</vt:lpstr>
      <vt:lpstr>PowerPoint Presentation</vt:lpstr>
      <vt:lpstr>PowerPoint Presentation</vt:lpstr>
      <vt:lpstr>PowerPoint Presentation</vt:lpstr>
      <vt:lpstr>PowerPoint Presentation</vt:lpstr>
      <vt:lpstr>PowerPoint Presentation</vt:lpstr>
      <vt:lpstr>PySpark SQL </vt:lpstr>
      <vt:lpstr>PowerPoint Presentation</vt:lpstr>
      <vt:lpstr>PowerPoint Presentation</vt:lpstr>
      <vt:lpstr>Spark MLlib</vt:lpstr>
      <vt:lpstr>PowerPoint Presentation</vt:lpstr>
      <vt:lpstr>PowerPoint Presentation</vt:lpstr>
      <vt:lpstr>PowerPoint Presentation</vt:lpstr>
      <vt:lpstr>PowerPoint Presentation</vt:lpstr>
      <vt:lpstr>PowerPoint Presentation</vt:lpstr>
      <vt:lpstr>PowerPoint Presentation</vt:lpstr>
      <vt:lpstr>Real-life usage of PySpark</vt:lpstr>
      <vt:lpstr>PowerPoint Presentation</vt:lpstr>
      <vt:lpstr>How to Install and Run PySpark in Jupyter Notebook on Windows </vt:lpstr>
      <vt:lpstr>2) Downlode java jdk   </vt:lpstr>
      <vt:lpstr>PowerPoint Presentation</vt:lpstr>
      <vt:lpstr>PowerPoint Presentation</vt:lpstr>
      <vt:lpstr> Running PySpark in Jupyter Notebook </vt:lpstr>
      <vt:lpstr>PowerPoint Presentation</vt:lpstr>
      <vt:lpstr>PowerPoint Presentation</vt:lpstr>
      <vt:lpstr>Super_store dataset</vt:lpstr>
      <vt:lpstr>Creat SparkSession in jupyter</vt:lpstr>
      <vt:lpstr>PowerPoint Presentation</vt:lpstr>
      <vt:lpstr>PowerPoint Presentation</vt:lpstr>
      <vt:lpstr>Count of null values in spark</vt:lpstr>
      <vt:lpstr>How many columns in data</vt:lpstr>
      <vt:lpstr>PowerPoint Presentation</vt:lpstr>
      <vt:lpstr>PowerPoint Presentation</vt:lpstr>
      <vt:lpstr>PowerPoint Presentation</vt:lpstr>
      <vt:lpstr>PowerPoint Presentation</vt:lpstr>
      <vt:lpstr>Total profit generate by sub_cate</vt:lpstr>
      <vt:lpstr>Save result of data in file</vt:lpstr>
      <vt:lpstr>PowerPoint Presentation</vt:lpstr>
      <vt:lpstr>Distinct by product name</vt:lpstr>
      <vt:lpstr>PowerPoint Presentation</vt:lpstr>
      <vt:lpstr>Save result of mostprodname_sale.csv</vt:lpstr>
      <vt:lpstr>Top 20 most product sale</vt:lpstr>
      <vt:lpstr>Which customers most sale</vt:lpstr>
      <vt:lpstr>PowerPoint Presentation</vt:lpstr>
      <vt:lpstr>PowerPoint Presentation</vt:lpstr>
      <vt:lpstr>Save sum(sales) of data in file</vt:lpstr>
      <vt:lpstr>Top 20 customer</vt:lpstr>
      <vt:lpstr>Which region most sale</vt:lpstr>
      <vt:lpstr>Which country most sale</vt:lpstr>
      <vt:lpstr>PowerPoint Presentation</vt:lpstr>
      <vt:lpstr>Top 20 country who most product sale</vt:lpstr>
      <vt:lpstr>PowerPoint Presentation</vt:lpstr>
      <vt:lpstr>PowerPoint Presentation</vt:lpstr>
      <vt:lpstr>PowerPoint Presentation</vt:lpstr>
      <vt:lpstr>PowerPoint Presentation</vt:lpstr>
      <vt:lpstr>PowerPoint Presentation</vt:lpstr>
      <vt:lpstr>Save result of united state in csv file</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aizaz khan</dc:creator>
  <cp:lastModifiedBy>aizaz khan</cp:lastModifiedBy>
  <cp:revision>37</cp:revision>
  <dcterms:created xsi:type="dcterms:W3CDTF">2021-12-09T13:49:07Z</dcterms:created>
  <dcterms:modified xsi:type="dcterms:W3CDTF">2021-12-30T16:34:09Z</dcterms:modified>
</cp:coreProperties>
</file>